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7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34" autoAdjust="0"/>
  </p:normalViewPr>
  <p:slideViewPr>
    <p:cSldViewPr snapToGrid="0">
      <p:cViewPr varScale="1">
        <p:scale>
          <a:sx n="76" d="100"/>
          <a:sy n="76" d="100"/>
        </p:scale>
        <p:origin x="267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B75DF3-2659-4464-9F56-B095E96CA4E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AD058D-6BDC-4CD3-9D84-2AAA57236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6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7C1E2997-9360-4FC0-B52E-CB61DC00F60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9292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1F702-61F8-4C7D-B6BD-A97B69110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3382C-8EE8-48F9-B68B-1617A2731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79CF8-A3B0-4CC6-B5A4-F5C966850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CA2C3-7522-4C16-8360-DD80BA01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583D8-FD12-4E45-B48D-8CCBCED2A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6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DEEE-A4AA-4899-A1A0-74A12BB6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E8EED-FD41-4779-999A-EAB042B61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BC44E-9EEB-4490-B1B3-D7029BFB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9F4E9-C201-45E7-B915-1801FE0C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0A642-BC82-45A6-8C59-C252DDAF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2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C88B79-B18A-42A9-BBAC-A4BB771D4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70153-215A-45A1-80BC-0E72EA417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9DA40-F96B-406A-A704-1F0A9BC4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AD051-6B5E-4625-BB66-AC4080FA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EFB1C-8B48-4807-B912-72C3EA95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08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31459"/>
            <a:ext cx="12192000" cy="5226075"/>
          </a:xfrm>
          <a:prstGeom prst="rect">
            <a:avLst/>
          </a:prstGeom>
        </p:spPr>
      </p:pic>
      <p:sp>
        <p:nvSpPr>
          <p:cNvPr id="9" name="Oval 8"/>
          <p:cNvSpPr/>
          <p:nvPr userDrawn="1"/>
        </p:nvSpPr>
        <p:spPr>
          <a:xfrm>
            <a:off x="11281832" y="6417107"/>
            <a:ext cx="418715" cy="3140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2442592"/>
            <a:ext cx="10515600" cy="1892161"/>
          </a:xfrm>
        </p:spPr>
        <p:txBody>
          <a:bodyPr anchor="b"/>
          <a:lstStyle>
            <a:lvl1pPr algn="l">
              <a:defRPr sz="4400">
                <a:solidFill>
                  <a:srgbClr val="57545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61742"/>
            <a:ext cx="10515600" cy="95235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CAC8C9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1" y="275801"/>
            <a:ext cx="3343607" cy="212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0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2A61-5F0D-4960-9DE7-96CB5B3C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87DC-8175-4ACC-A8EB-3A03F0054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95ACD-3140-4385-B6D5-D0D3D823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D7F7C-14FE-40D8-BE9C-FAC3CFDC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1CBDD-92F3-418F-979B-741A3C08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BBDB-9A68-474F-993F-3E44B9932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DF9E5-0212-4DDF-834B-67E66902F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3BF7C-C809-47A7-8837-024CC37B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0EF42-0EB5-4C7F-9B38-701510B6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F0F92-22B8-4D3D-B949-764D60FC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AB376-6BE2-4E76-A42F-02BBC4CA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451B8-861D-4685-BBBF-42920B546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B8AEF-781B-4F8A-AA8C-CEC3D4B89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F7113-E253-434A-BDC7-1B313EEB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651BF-D8E9-4EA0-81F0-91F49DAF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623AC-2643-4765-8A3E-22B67BAF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8ABD-F06C-4447-A0D6-3AD94A0B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1FEA6-596F-4BAB-B423-AC2B6CEB1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E8D79-93EC-4EC8-80D2-4A3ABD62A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57FCA-7AE3-4C38-8698-54B188DA8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887C43-33B8-4A2D-BEF6-4D85D7820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286EB-4676-4FF5-B802-E7C0BED8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A52372-2423-4C36-9269-00B25EB6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55B00B-ECDA-4361-B6D0-566897F2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1921-7AEA-4693-807C-CF1048E7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030ED-0EF0-41D5-ABE2-872CCB61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B3978D-286A-4B78-BD60-3D0D897A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020E9-8693-46D8-9E8B-767D1CFE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2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F0D63-2FB5-45D5-A6E0-2AC6E182D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94229-B045-48E2-8CE9-B000B570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50209-5745-4A81-88D2-22E985D4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A71C-0C1A-495F-95E9-7A23EC9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2E756-DB11-4550-BE62-0F0A58288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A6B8F-2856-4CB4-84F4-FFA4D6862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04200-D100-4E6B-BD2B-7A445CC07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D218E-4CA8-44DE-AA1B-BBBE4512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171AB-0725-4F41-B839-20C375ED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A6FD-9DA0-40F6-8025-2540E233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41DDB-F95B-49DE-AF32-3B7B6776F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AA14C-3FD8-4EAB-A16A-E830C3BE9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9FE4-9C5B-4CA7-8685-6C84A56E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9A9C0-B254-40F0-A711-8D11FC1D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C4297-1F53-46CB-9640-199D950C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7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56B4C-1D50-4690-AA05-350A95F1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D5988-2A72-40EF-814E-665951D5F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3CC5E-2434-45E3-9B8C-42B082A1D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CDB5-5A04-4259-A5B2-BCEF0753EAF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4E731-A60D-49B1-AEC4-CEC5242D5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56B2A-5311-489D-A747-A473FD4A1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3B8EF-C6AB-4095-85AF-9A8C9E7A7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1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1281832" y="6417107"/>
            <a:ext cx="418715" cy="3140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733" y="91068"/>
            <a:ext cx="9635067" cy="10138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733" y="1381126"/>
            <a:ext cx="11489265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1380" y="6384491"/>
            <a:ext cx="639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575456"/>
                </a:solidFill>
                <a:latin typeface="Myriad Pro" panose="020B0503030403020204" pitchFamily="34" charset="0"/>
              </a:defRPr>
            </a:lvl1pPr>
          </a:lstStyle>
          <a:p>
            <a:fld id="{3DBA6322-86E2-4C83-9EDB-56804F584F2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2" y="185739"/>
            <a:ext cx="1295397" cy="82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2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CAC8C9"/>
          </a:solidFill>
          <a:latin typeface="Myriad Pro" panose="020B0503030403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2800" kern="1200">
          <a:solidFill>
            <a:srgbClr val="575456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400" kern="1200">
          <a:solidFill>
            <a:srgbClr val="575456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‒"/>
        <a:defRPr sz="2000" kern="1200">
          <a:solidFill>
            <a:srgbClr val="575456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456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‒"/>
        <a:defRPr sz="1800" kern="1200">
          <a:solidFill>
            <a:srgbClr val="575456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944773"/>
            <a:ext cx="10515600" cy="1412377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</a:rPr>
              <a:t>NATURAL GAS IN A LOW-CARBON ENERGY WORLD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83006" y="4541549"/>
            <a:ext cx="10515600" cy="952355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METHANE EMISSIONS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6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039764" y="6407439"/>
            <a:ext cx="314036" cy="314036"/>
          </a:xfrm>
          <a:prstGeom prst="ellipse">
            <a:avLst/>
          </a:prstGeom>
          <a:solidFill>
            <a:srgbClr val="589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NATURAL GAS SUPPLY CHAIN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23319" y="1371601"/>
            <a:ext cx="7345363" cy="4752975"/>
          </a:xfrm>
        </p:spPr>
      </p:pic>
      <p:sp>
        <p:nvSpPr>
          <p:cNvPr id="6" name="TextBox 5"/>
          <p:cNvSpPr txBox="1"/>
          <p:nvPr/>
        </p:nvSpPr>
        <p:spPr>
          <a:xfrm>
            <a:off x="3657600" y="6608033"/>
            <a:ext cx="48768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000" i="1" dirty="0">
                <a:solidFill>
                  <a:srgbClr val="CAC8C9"/>
                </a:solidFill>
                <a:latin typeface="Myriad Pro" panose="020B0503030403020204" pitchFamily="34" charset="0"/>
              </a:rPr>
              <a:t>Source:  Adapted from American Gas Association and EPA Natural Gas STAR Program</a:t>
            </a:r>
          </a:p>
        </p:txBody>
      </p:sp>
    </p:spTree>
    <p:extLst>
      <p:ext uri="{BB962C8B-B14F-4D97-AF65-F5344CB8AC3E}">
        <p14:creationId xmlns:p14="http://schemas.microsoft.com/office/powerpoint/2010/main" val="405787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039764" y="6407439"/>
            <a:ext cx="314036" cy="314036"/>
          </a:xfrm>
          <a:prstGeom prst="ellipse">
            <a:avLst/>
          </a:prstGeom>
          <a:solidFill>
            <a:srgbClr val="589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53" y="-916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METHANE EMISSIONS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2277"/>
            <a:ext cx="10515600" cy="542934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Millions of Potential “Affected Sources”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1.3 million oil and gas wells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5,000+ gathering/boosting facilities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668 processing facilities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Over 1,800 transmission facilities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Over 400 storage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111 LNG facilities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Regional Variations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   Significant regional variations among emission sources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   Differences likely attributable to:</a:t>
            </a:r>
          </a:p>
          <a:p>
            <a:pPr lvl="1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Type of natural gas production (i.e. wet gas-vs-dry gas)</a:t>
            </a:r>
          </a:p>
          <a:p>
            <a:pPr lvl="1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Age, number, and type of infrastructure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Super Emitter Phenomenon</a:t>
            </a:r>
          </a:p>
          <a:p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   Small number of sources are responsible for a disproportionately large number of emissions</a:t>
            </a:r>
          </a:p>
          <a:p>
            <a:pPr lvl="1"/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200" b="1" dirty="0">
                <a:latin typeface="Arial" panose="020B0604020202020204" pitchFamily="34" charset="0"/>
                <a:cs typeface="Arial" panose="020B0604020202020204" pitchFamily="34" charset="0"/>
              </a:rPr>
              <a:t>Cost-Effective Reduction Opportunities</a:t>
            </a:r>
          </a:p>
          <a:p>
            <a:pPr marL="400050" indent="-457200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There are a number of cost-effective emission control technologies that can be employed today</a:t>
            </a:r>
          </a:p>
          <a:p>
            <a:pPr marL="400050" indent="-457200"/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Advancements in emissions monitoring technologies are needed</a:t>
            </a:r>
          </a:p>
          <a:p>
            <a:pPr marL="457200" lvl="1" indent="0">
              <a:buNone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4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039764" y="6407439"/>
            <a:ext cx="314036" cy="314036"/>
          </a:xfrm>
          <a:prstGeom prst="ellipse">
            <a:avLst/>
          </a:prstGeom>
          <a:solidFill>
            <a:srgbClr val="589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84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EMISSION REDUCTION OPPORTUNITIES</a:t>
            </a:r>
            <a:br>
              <a:rPr lang="en-US" dirty="0">
                <a:latin typeface="Myriad Pro" panose="020B0503030403020204" charset="0"/>
              </a:rPr>
            </a:b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Myriad Pro" panose="020B0503030403020204" charset="0"/>
              </a:rPr>
              <a:t>By Emission Source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4" name="Picture 23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3303" y="1319754"/>
            <a:ext cx="7598004" cy="4836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865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039764" y="6381894"/>
            <a:ext cx="314036" cy="314036"/>
          </a:xfrm>
          <a:prstGeom prst="ellipse">
            <a:avLst/>
          </a:prstGeom>
          <a:solidFill>
            <a:srgbClr val="589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EMISSION REDUCTION OPPORTUNITIES</a:t>
            </a:r>
            <a:br>
              <a:rPr lang="en-US" dirty="0">
                <a:latin typeface="Myriad Pro" panose="020B0503030403020204" charset="0"/>
              </a:rPr>
            </a:b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Myriad Pro" panose="020B0503030403020204" charset="0"/>
              </a:rPr>
              <a:t>By Industry Segment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Myriad Pro" panose="020B050303040302020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32112" y="1272619"/>
            <a:ext cx="8239026" cy="49260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73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039764" y="6407439"/>
            <a:ext cx="314036" cy="314036"/>
          </a:xfrm>
          <a:prstGeom prst="ellipse">
            <a:avLst/>
          </a:prstGeom>
          <a:solidFill>
            <a:srgbClr val="589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040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POLICY OPTIONS FOR ADDRESSING METHANE EMISSIONS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99337" y="1623103"/>
            <a:ext cx="4204964" cy="4794003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18288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3200" b="1" kern="0" dirty="0">
                <a:solidFill>
                  <a:srgbClr val="589658"/>
                </a:solidFill>
                <a:latin typeface="Myriad Pro" panose="020B0503030403020204" pitchFamily="34" charset="0"/>
              </a:rPr>
              <a:t>TECHNOLOGY-BASED DESIGN</a:t>
            </a:r>
            <a:br>
              <a:rPr lang="en-US" b="1" kern="0" dirty="0">
                <a:solidFill>
                  <a:srgbClr val="589658"/>
                </a:solidFill>
                <a:latin typeface="Myriad Pro" panose="020B0503030403020204" pitchFamily="34" charset="0"/>
              </a:rPr>
            </a:br>
            <a:endParaRPr lang="en-US" kern="0" dirty="0">
              <a:solidFill>
                <a:srgbClr val="006B9D"/>
              </a:solidFill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Pre-defined emission control technologies are applied to all “affected sources”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600" kern="0" dirty="0"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Application of control technology is required regardless of the actual emission profile of the source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600" kern="0" dirty="0"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Technology-based design is more appropriate for a smaller population of homogenous emission sources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600" kern="0" dirty="0"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Monitoring, recordkeeping and reporting requirements are burdensome due to large number of emission sources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6040803" y="1623103"/>
            <a:ext cx="4204964" cy="4794003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18288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sz="3200" b="1" kern="0" dirty="0">
                <a:solidFill>
                  <a:srgbClr val="589658"/>
                </a:solidFill>
                <a:latin typeface="Myriad Pro" panose="020B0503030403020204" pitchFamily="34" charset="0"/>
              </a:rPr>
              <a:t>PERFORMANCE-BASED DESIGN</a:t>
            </a:r>
            <a:br>
              <a:rPr lang="en-US" b="1" kern="0" dirty="0">
                <a:solidFill>
                  <a:srgbClr val="589658"/>
                </a:solidFill>
                <a:latin typeface="Myriad Pro" panose="020B0503030403020204" pitchFamily="34" charset="0"/>
              </a:rPr>
            </a:br>
            <a:endParaRPr lang="en-US" b="1" kern="0" dirty="0">
              <a:solidFill>
                <a:srgbClr val="006B9D"/>
              </a:solidFill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Performance-based design allows companies to focus on “super emitter/fat-tail” emission sources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600" kern="0" dirty="0"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Each company optimizes emission reductions by focusing capital deployment on its highest emitting sources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600" kern="0" dirty="0"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Technology-neutral approach encourages development of new technologies to achieve emission reduction goals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2600" kern="0" dirty="0">
              <a:latin typeface="Myriad Pro" panose="020B0503030403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600" kern="0" dirty="0">
                <a:latin typeface="Myriad Pro" panose="020B0503030403020204" pitchFamily="34" charset="0"/>
              </a:rPr>
              <a:t>Intensity-based metrics enable bench-marking between companies, regardless of size</a:t>
            </a:r>
          </a:p>
        </p:txBody>
      </p:sp>
    </p:spTree>
    <p:extLst>
      <p:ext uri="{BB962C8B-B14F-4D97-AF65-F5344CB8AC3E}">
        <p14:creationId xmlns:p14="http://schemas.microsoft.com/office/powerpoint/2010/main" val="707368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1039764" y="6407439"/>
            <a:ext cx="314036" cy="314036"/>
          </a:xfrm>
          <a:prstGeom prst="ellipse">
            <a:avLst/>
          </a:prstGeom>
          <a:solidFill>
            <a:srgbClr val="5896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01" y="0"/>
            <a:ext cx="10515600" cy="98439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KEY POLICY DESIGN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6322-86E2-4C83-9EDB-56804F584F22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3095"/>
            <a:ext cx="10515600" cy="542838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the policy match the science of methane emissions?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the policy optimize emission reductions by deploying capital on the highest emitting sources?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the policy encourage development of new emission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technologies?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the policy encourage development of new emission </a:t>
            </a:r>
            <a:r>
              <a:rPr lang="en-US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technologies?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Does the policy provide “reasonable assurance of compliance”?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Can the policy be “enforced in a reasonable manner”?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3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357</Words>
  <Application>Microsoft Office PowerPoint</Application>
  <PresentationFormat>Widescreen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Office Theme</vt:lpstr>
      <vt:lpstr>1_Office Theme</vt:lpstr>
      <vt:lpstr>NATURAL GAS IN A LOW-CARBON ENERGY WORLD</vt:lpstr>
      <vt:lpstr>NATURAL GAS SUPPLY CHAIN</vt:lpstr>
      <vt:lpstr>METHANE EMISSIONS PROFILE</vt:lpstr>
      <vt:lpstr>EMISSION REDUCTION OPPORTUNITIES By Emission Source</vt:lpstr>
      <vt:lpstr>EMISSION REDUCTION OPPORTUNITIES By Industry Segment</vt:lpstr>
      <vt:lpstr>POLICY OPTIONS FOR ADDRESSING METHANE EMISSIONS</vt:lpstr>
      <vt:lpstr>KEY POLICY DESIGN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boling</dc:creator>
  <cp:lastModifiedBy>mark boling</cp:lastModifiedBy>
  <cp:revision>24</cp:revision>
  <cp:lastPrinted>2017-09-24T22:23:53Z</cp:lastPrinted>
  <dcterms:created xsi:type="dcterms:W3CDTF">2017-09-23T14:35:56Z</dcterms:created>
  <dcterms:modified xsi:type="dcterms:W3CDTF">2020-06-26T00:02:54Z</dcterms:modified>
</cp:coreProperties>
</file>